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9" r:id="rId6"/>
    <p:sldId id="268" r:id="rId7"/>
    <p:sldId id="274" r:id="rId8"/>
    <p:sldId id="283" r:id="rId9"/>
    <p:sldId id="284" r:id="rId10"/>
    <p:sldId id="269" r:id="rId11"/>
    <p:sldId id="271" r:id="rId12"/>
    <p:sldId id="276" r:id="rId13"/>
    <p:sldId id="285" r:id="rId14"/>
    <p:sldId id="281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04040"/>
    <a:srgbClr val="7030A0"/>
    <a:srgbClr val="00B0F0"/>
    <a:srgbClr val="37C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99" autoAdjust="0"/>
    <p:restoredTop sz="88415" autoAdjust="0"/>
  </p:normalViewPr>
  <p:slideViewPr>
    <p:cSldViewPr snapToGrid="0" showGuides="1">
      <p:cViewPr>
        <p:scale>
          <a:sx n="93" d="100"/>
          <a:sy n="93" d="100"/>
        </p:scale>
        <p:origin x="360" y="3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4" d="100"/>
        <a:sy n="114" d="100"/>
      </p:scale>
      <p:origin x="0" y="-1476"/>
    </p:cViewPr>
  </p:sorterViewPr>
  <p:notesViewPr>
    <p:cSldViewPr snapToGrid="0" showGuides="1">
      <p:cViewPr>
        <p:scale>
          <a:sx n="50" d="100"/>
          <a:sy n="50" d="100"/>
        </p:scale>
        <p:origin x="2640" y="3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AFA8042-29A1-4486-A765-7552698406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D8449A-A734-4B2E-9806-61303F24B6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49263-8DF9-4907-970E-1CFD040DC73A}" type="datetimeFigureOut">
              <a:rPr lang="en-US" smtClean="0"/>
              <a:t>1/26/2020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605C2A-990C-4531-8CBF-BC3BEC0AF3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7358FE-F7D5-4C85-B0FD-2394F7F877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AE485-B3C6-4830-BBC8-C6E008BDD69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628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svg>
</file>

<file path=ppt/media/image20.png>
</file>

<file path=ppt/media/image3.png>
</file>

<file path=ppt/media/image4.svg>
</file>

<file path=ppt/media/image5.png>
</file>

<file path=ppt/media/image6.jp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70B412-7BFF-46C7-AB5E-DE35F66C9933}" type="datetimeFigureOut">
              <a:rPr lang="en-US" noProof="0" smtClean="0"/>
              <a:t>1/26/2020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5ACE04-E13C-4837-B6DD-B388E7CAA05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50441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brecanada.com/hamiltoncitycentre/wp-content/uploads/2018/10/Hamilton-city-centre4.jp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ourismhamilton.com/wp-content/uploads/2015/06/HamiltonTourismStrategy2015.pdf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http://cbrecanada.com/hamiltoncitycentre/wp-content/uploads/2018/10/Hamilton-city-centre4.jpg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5ACE04-E13C-4837-B6DD-B388E7CAA0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3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5ACE04-E13C-4837-B6DD-B388E7CAA0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5ACE04-E13C-4837-B6DD-B388E7CAA0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471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https://tourismhamilton.com/wp-content/uploads/2015/06/HamiltonTourismStrategy2015.pdf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ACE04-E13C-4837-B6DD-B388E7CAA05E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43513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82E5-8FA2-4056-805F-EF36F70668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86300" y="2726872"/>
            <a:ext cx="7233557" cy="832077"/>
          </a:xfrm>
        </p:spPr>
        <p:txBody>
          <a:bodyPr anchor="b">
            <a:normAutofit/>
          </a:bodyPr>
          <a:lstStyle>
            <a:lvl1pPr algn="l">
              <a:defRPr sz="48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085D6F-874B-44F8-B241-51EF13CA9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6300" y="3569380"/>
            <a:ext cx="7233557" cy="365125"/>
          </a:xfrm>
        </p:spPr>
        <p:txBody>
          <a:bodyPr lIns="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E5D2F-535D-4D7C-9BE1-84BFEC7A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1F93407-1483-4B80-86DE-DAE1D4D89093}" type="datetimeFigureOut">
              <a:rPr lang="en-US" noProof="0" smtClean="0"/>
              <a:t>1/26/2020</a:t>
            </a:fld>
            <a:endParaRPr lang="en-US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4363625-95D4-4DF0-A1AA-D060728EC426}"/>
              </a:ext>
            </a:extLst>
          </p:cNvPr>
          <p:cNvCxnSpPr>
            <a:cxnSpLocks/>
          </p:cNvCxnSpPr>
          <p:nvPr userDrawn="1"/>
        </p:nvCxnSpPr>
        <p:spPr>
          <a:xfrm>
            <a:off x="4827813" y="4082142"/>
            <a:ext cx="148862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ECBCF8A4-C2B4-4945-8D79-C9D46B7FBECB}"/>
              </a:ext>
            </a:extLst>
          </p:cNvPr>
          <p:cNvGrpSpPr/>
          <p:nvPr userDrawn="1"/>
        </p:nvGrpSpPr>
        <p:grpSpPr>
          <a:xfrm>
            <a:off x="4793474" y="2475187"/>
            <a:ext cx="748798" cy="134113"/>
            <a:chOff x="4827813" y="2534636"/>
            <a:chExt cx="996651" cy="17850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79C2256-8A0F-4625-86F0-FB439F3EAD4E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3CF488-6D31-4B63-A3C6-C4D838C23FCE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32985B6-7260-445A-A580-6993E0DEBFD9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BC682E1-4E5D-4006-81EA-550DD98166E4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0C7F772-E2DA-4B13-AC2E-28A0EE6D84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424363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7953C80-71A5-4AA2-AEAD-21948D1AA6DC}"/>
              </a:ext>
            </a:extLst>
          </p:cNvPr>
          <p:cNvSpPr/>
          <p:nvPr userDrawn="1"/>
        </p:nvSpPr>
        <p:spPr>
          <a:xfrm>
            <a:off x="8621485" y="4408714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C4582D1-F710-4E2F-9868-CB89116D5932}"/>
              </a:ext>
            </a:extLst>
          </p:cNvPr>
          <p:cNvSpPr/>
          <p:nvPr userDrawn="1"/>
        </p:nvSpPr>
        <p:spPr>
          <a:xfrm>
            <a:off x="8303078" y="4184310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945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C089FD-3BC7-434F-810A-04F78AFC84D2}"/>
              </a:ext>
            </a:extLst>
          </p:cNvPr>
          <p:cNvCxnSpPr>
            <a:cxnSpLocks/>
          </p:cNvCxnSpPr>
          <p:nvPr userDrawn="1"/>
        </p:nvCxnSpPr>
        <p:spPr>
          <a:xfrm>
            <a:off x="-24055" y="1452565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7AC837-D78F-424C-9FDC-C3A445A5E0B6}"/>
              </a:ext>
            </a:extLst>
          </p:cNvPr>
          <p:cNvCxnSpPr>
            <a:cxnSpLocks/>
          </p:cNvCxnSpPr>
          <p:nvPr userDrawn="1"/>
        </p:nvCxnSpPr>
        <p:spPr>
          <a:xfrm>
            <a:off x="1804745" y="1452565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2454442" y="1429119"/>
            <a:ext cx="9737558" cy="15383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7CCE55-AF4E-4245-BFBC-DEC36E1D4A4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13A9D50-C6EA-F04C-BB84-891959D759F9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790B908-BCFE-FA4B-B5E3-36C62E088DE9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6D4A9D-D054-044B-8920-BE06A68ED267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43643B7-9DFD-8C46-881C-69B3D67CA91A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BE814D66-F00F-0D44-AD03-889FEE787E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3416" y="1825625"/>
            <a:ext cx="114651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9B990C-5D9C-4A90-AC73-5889BC9F75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4C85E5F-5B5E-48CC-8469-0263621D91FF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EE4E300-6C8E-4262-BE1D-587C7B70E7ED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2897028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246186"/>
            <a:ext cx="11465168" cy="1037492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C089FD-3BC7-434F-810A-04F78AFC84D2}"/>
              </a:ext>
            </a:extLst>
          </p:cNvPr>
          <p:cNvCxnSpPr>
            <a:cxnSpLocks/>
          </p:cNvCxnSpPr>
          <p:nvPr userDrawn="1"/>
        </p:nvCxnSpPr>
        <p:spPr>
          <a:xfrm>
            <a:off x="-24055" y="1452565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7AC837-D78F-424C-9FDC-C3A445A5E0B6}"/>
              </a:ext>
            </a:extLst>
          </p:cNvPr>
          <p:cNvCxnSpPr>
            <a:cxnSpLocks/>
          </p:cNvCxnSpPr>
          <p:nvPr userDrawn="1"/>
        </p:nvCxnSpPr>
        <p:spPr>
          <a:xfrm>
            <a:off x="1804745" y="1452565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2454442" y="1429119"/>
            <a:ext cx="9737558" cy="15383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7CCE55-AF4E-4245-BFBC-DEC36E1D4A4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13A9D50-C6EA-F04C-BB84-891959D759F9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790B908-BCFE-FA4B-B5E3-36C62E088DE9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6D4A9D-D054-044B-8920-BE06A68ED267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43643B7-9DFD-8C46-881C-69B3D67CA91A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E22FA8C-3243-4716-A6BD-F37D6058FB4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47381" y="1825625"/>
            <a:ext cx="5481203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ABE3FD8-339C-4F75-876F-8347ADE67E9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3416" y="1825625"/>
            <a:ext cx="5481203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72FB389-5EA4-4084-B7A2-A4D0A43561F6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7783FE1-0115-4345-89B2-C073569FB8EE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7366146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246186"/>
            <a:ext cx="11465168" cy="1037492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C089FD-3BC7-434F-810A-04F78AFC84D2}"/>
              </a:ext>
            </a:extLst>
          </p:cNvPr>
          <p:cNvCxnSpPr>
            <a:cxnSpLocks/>
          </p:cNvCxnSpPr>
          <p:nvPr userDrawn="1"/>
        </p:nvCxnSpPr>
        <p:spPr>
          <a:xfrm>
            <a:off x="-24055" y="1452565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7AC837-D78F-424C-9FDC-C3A445A5E0B6}"/>
              </a:ext>
            </a:extLst>
          </p:cNvPr>
          <p:cNvCxnSpPr>
            <a:cxnSpLocks/>
          </p:cNvCxnSpPr>
          <p:nvPr userDrawn="1"/>
        </p:nvCxnSpPr>
        <p:spPr>
          <a:xfrm>
            <a:off x="1804745" y="1452565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2454442" y="1429119"/>
            <a:ext cx="9737558" cy="15383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7CCE55-AF4E-4245-BFBC-DEC36E1D4A4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13A9D50-C6EA-F04C-BB84-891959D759F9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790B908-BCFE-FA4B-B5E3-36C62E088DE9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6D4A9D-D054-044B-8920-BE06A68ED267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43643B7-9DFD-8C46-881C-69B3D67CA91A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9F73353B-C50B-4A8A-87CF-657C1EB8940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47380" y="1681163"/>
            <a:ext cx="548120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5EFF7F5E-3221-4390-9B17-D1944365BF1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47379" y="2586215"/>
            <a:ext cx="5481203" cy="360344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9506B516-77C1-431B-A8A5-68FA5D4B6D7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3416" y="1681163"/>
            <a:ext cx="54812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860F1452-CAB9-4154-ADCC-9245E71D0D2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63416" y="2586215"/>
            <a:ext cx="5481202" cy="360344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2892DF4-5A8A-4E92-A425-210ABE570F58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9AE2680-A46C-4B06-9ED9-53E617C1F174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5278557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44E22-137C-4913-A29E-04F82EA87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3794663"/>
            <a:ext cx="10515600" cy="823232"/>
          </a:xfr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IN" sz="3600" b="1" cap="all" baseline="0"/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139FA-A83B-432B-9C7C-26634F463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93E40EC-FFAE-4BC0-932E-60CC9A1785C0}"/>
              </a:ext>
            </a:extLst>
          </p:cNvPr>
          <p:cNvCxnSpPr>
            <a:cxnSpLocks/>
          </p:cNvCxnSpPr>
          <p:nvPr userDrawn="1"/>
        </p:nvCxnSpPr>
        <p:spPr>
          <a:xfrm>
            <a:off x="5351690" y="3748188"/>
            <a:ext cx="1488621" cy="0"/>
          </a:xfrm>
          <a:prstGeom prst="line">
            <a:avLst/>
          </a:prstGeom>
          <a:ln w="139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844635-8274-49B1-BBEC-354A0872E526}"/>
              </a:ext>
            </a:extLst>
          </p:cNvPr>
          <p:cNvGrpSpPr/>
          <p:nvPr userDrawn="1"/>
        </p:nvGrpSpPr>
        <p:grpSpPr>
          <a:xfrm>
            <a:off x="5721601" y="4594679"/>
            <a:ext cx="748798" cy="134113"/>
            <a:chOff x="4827813" y="2534636"/>
            <a:chExt cx="996651" cy="17850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54643C-5B30-4FC2-BFAC-4FD007AC9EC7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3FDDB55-6BA5-4489-9E37-4A76254A5CD7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A023CF8-2471-40A5-B2EF-E9BF4DF2C0E1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B0428F-5D1A-4CD3-BDA2-9CA7F5141455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6E0573A-023B-4D1C-8224-56A5D0DDF37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839679"/>
            <a:ext cx="10507662" cy="1305379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b="0" cap="none" baseline="0"/>
            </a:lvl1pPr>
          </a:lstStyle>
          <a:p>
            <a:pPr marL="228600" lvl="0" indent="-228600" algn="ctr">
              <a:lnSpc>
                <a:spcPct val="100000"/>
              </a:lnSpc>
            </a:pPr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2087456-C0E8-4AA6-81E8-996CEC037E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1"/>
            <a:ext cx="12192000" cy="3713017"/>
          </a:xfr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119214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416" y="246186"/>
            <a:ext cx="3206261" cy="1037492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Title here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6A27954-3A0E-430B-AD48-05A3F3278D70}"/>
              </a:ext>
            </a:extLst>
          </p:cNvPr>
          <p:cNvGrpSpPr/>
          <p:nvPr userDrawn="1"/>
        </p:nvGrpSpPr>
        <p:grpSpPr>
          <a:xfrm>
            <a:off x="-24056" y="1452564"/>
            <a:ext cx="3385227" cy="134113"/>
            <a:chOff x="-24055" y="1452565"/>
            <a:chExt cx="2374534" cy="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9C089FD-3BC7-434F-810A-04F78AFC84D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4055" y="1452565"/>
              <a:ext cx="1717831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F7AC837-D78F-424C-9FDC-C3A445A5E0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804745" y="1452565"/>
              <a:ext cx="545734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3F366940-FB5E-4B76-8829-80C14F137B3A}"/>
              </a:ext>
            </a:extLst>
          </p:cNvPr>
          <p:cNvSpPr/>
          <p:nvPr userDrawn="1"/>
        </p:nvSpPr>
        <p:spPr>
          <a:xfrm>
            <a:off x="10251393" y="555158"/>
            <a:ext cx="3298372" cy="3298372"/>
          </a:xfrm>
          <a:prstGeom prst="ellipse">
            <a:avLst/>
          </a:prstGeom>
          <a:noFill/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486FFB-46EF-4E74-BFFF-7ED054DB0D9C}"/>
              </a:ext>
            </a:extLst>
          </p:cNvPr>
          <p:cNvSpPr/>
          <p:nvPr userDrawn="1"/>
        </p:nvSpPr>
        <p:spPr>
          <a:xfrm>
            <a:off x="9932986" y="330754"/>
            <a:ext cx="1268186" cy="1268186"/>
          </a:xfrm>
          <a:prstGeom prst="ellipse">
            <a:avLst/>
          </a:prstGeom>
          <a:noFill/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35CCD2-B73F-944C-B572-7FBFC7DE22E4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D8F78D8-558F-3540-A5F4-B1AD8942B341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F8F621A-F298-2B48-B7E0-8D9BEE8AA763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17A3A3B-82AE-0A46-AE32-9B111F975BDB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F206CE3-6B94-C340-8BA3-A2A4E407E499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1B247C0B-04BA-4D5C-A41D-AEA60217241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3416" y="2057400"/>
            <a:ext cx="320626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194C619D-34F6-4A29-857A-D7600721872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88084" y="246187"/>
            <a:ext cx="7467304" cy="561486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517590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246186"/>
            <a:ext cx="11465168" cy="1037492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C089FD-3BC7-434F-810A-04F78AFC84D2}"/>
              </a:ext>
            </a:extLst>
          </p:cNvPr>
          <p:cNvCxnSpPr>
            <a:cxnSpLocks/>
          </p:cNvCxnSpPr>
          <p:nvPr userDrawn="1"/>
        </p:nvCxnSpPr>
        <p:spPr>
          <a:xfrm>
            <a:off x="-24055" y="1452565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7AC837-D78F-424C-9FDC-C3A445A5E0B6}"/>
              </a:ext>
            </a:extLst>
          </p:cNvPr>
          <p:cNvCxnSpPr>
            <a:cxnSpLocks/>
          </p:cNvCxnSpPr>
          <p:nvPr userDrawn="1"/>
        </p:nvCxnSpPr>
        <p:spPr>
          <a:xfrm>
            <a:off x="1804745" y="1452565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2454442" y="1429119"/>
            <a:ext cx="9737558" cy="15383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7CCE55-AF4E-4245-BFBC-DEC36E1D4A4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13A9D50-C6EA-F04C-BB84-891959D759F9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790B908-BCFE-FA4B-B5E3-36C62E088DE9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6D4A9D-D054-044B-8920-BE06A68ED267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43643B7-9DFD-8C46-881C-69B3D67CA91A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82D9D565-739D-4898-97BD-79EB8C7F91EC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20FADA3-E777-489C-976D-0B0C4FD31310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651473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CE8039-0D05-4A75-878A-907B8D44B9E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1402252-45E8-45B3-BA5E-DFA33A45474E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300C883-1ACE-4AF3-9875-792A769588D5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75483D7-E612-43D2-9B0E-C69356C160DA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279C5F2-4C7F-4470-A44F-E8AD69AC9FA0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87506116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6441-0F1F-453B-BACF-543CEDE2A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8430" y="1046163"/>
            <a:ext cx="5445369" cy="1114784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C9302-80D9-4A88-8591-DE2D4BA1F91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08430" y="2506662"/>
            <a:ext cx="5445370" cy="345452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buClr>
                <a:schemeClr val="accent1"/>
              </a:buClr>
              <a:defRPr sz="1800"/>
            </a:lvl1pPr>
            <a:lvl2pPr>
              <a:lnSpc>
                <a:spcPct val="100000"/>
              </a:lnSpc>
              <a:buClr>
                <a:schemeClr val="accent1"/>
              </a:buClr>
              <a:defRPr sz="1600"/>
            </a:lvl2pPr>
            <a:lvl3pPr>
              <a:lnSpc>
                <a:spcPct val="100000"/>
              </a:lnSpc>
              <a:buClr>
                <a:schemeClr val="accent1"/>
              </a:buClr>
              <a:defRPr sz="1400"/>
            </a:lvl3pPr>
            <a:lvl4pPr>
              <a:lnSpc>
                <a:spcPct val="100000"/>
              </a:lnSpc>
              <a:buClr>
                <a:schemeClr val="accent1"/>
              </a:buClr>
              <a:defRPr sz="1200"/>
            </a:lvl4pPr>
            <a:lvl5pPr>
              <a:lnSpc>
                <a:spcPct val="100000"/>
              </a:lnSpc>
              <a:buClr>
                <a:schemeClr val="accent1"/>
              </a:buClr>
              <a:defRPr sz="12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C89B828-B338-413C-B008-0A8566F48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Content Placeholder 16">
            <a:extLst>
              <a:ext uri="{FF2B5EF4-FFF2-40B4-BE49-F238E27FC236}">
                <a16:creationId xmlns:a16="http://schemas.microsoft.com/office/drawing/2014/main" id="{6AEAE6ED-58FA-4039-939A-E4032520CB3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>
            <a:noAutofit/>
          </a:bodyPr>
          <a:lstStyle>
            <a:lvl1pPr marL="0" indent="0">
              <a:buNone/>
              <a:defRPr sz="1400" b="1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Your company name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502AABE-45EB-48A5-AD25-47BD8B79DF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9045" y="0"/>
            <a:ext cx="5210175" cy="5961063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88A4FD-81F4-4588-9E6D-70E57577D8BF}"/>
              </a:ext>
            </a:extLst>
          </p:cNvPr>
          <p:cNvCxnSpPr>
            <a:cxnSpLocks/>
          </p:cNvCxnSpPr>
          <p:nvPr userDrawn="1"/>
        </p:nvCxnSpPr>
        <p:spPr>
          <a:xfrm>
            <a:off x="5679220" y="2286312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CF1D2ED-7B25-4251-BF07-47FBAA534810}"/>
              </a:ext>
            </a:extLst>
          </p:cNvPr>
          <p:cNvGrpSpPr/>
          <p:nvPr userDrawn="1"/>
        </p:nvGrpSpPr>
        <p:grpSpPr>
          <a:xfrm>
            <a:off x="11079786" y="421045"/>
            <a:ext cx="748798" cy="134113"/>
            <a:chOff x="4827813" y="2534636"/>
            <a:chExt cx="996651" cy="17850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397537E-DF51-4990-9447-2DAE98ABC683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99CAB5-81F4-4EA8-8B36-4A70C59861FD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6AADF9A-A507-4453-8CE3-3F78BB303FA4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33AA69F-C4B8-479C-9F0F-69C184D0611F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725921A-0ED5-431E-899C-28A6920B5029}"/>
              </a:ext>
            </a:extLst>
          </p:cNvPr>
          <p:cNvSpPr/>
          <p:nvPr userDrawn="1"/>
        </p:nvSpPr>
        <p:spPr>
          <a:xfrm>
            <a:off x="10039330" y="896815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8B169A-8A2F-4425-A9A1-1B828428B434}"/>
              </a:ext>
            </a:extLst>
          </p:cNvPr>
          <p:cNvSpPr/>
          <p:nvPr userDrawn="1"/>
        </p:nvSpPr>
        <p:spPr>
          <a:xfrm>
            <a:off x="9720923" y="672411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B45974-F6C7-40D3-9399-E05FA19C565E}"/>
              </a:ext>
            </a:extLst>
          </p:cNvPr>
          <p:cNvCxnSpPr>
            <a:cxnSpLocks/>
          </p:cNvCxnSpPr>
          <p:nvPr userDrawn="1"/>
        </p:nvCxnSpPr>
        <p:spPr>
          <a:xfrm>
            <a:off x="7508020" y="2286312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184765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Three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6441-0F1F-453B-BACF-543CEDE2A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1046163"/>
            <a:ext cx="5445369" cy="1114784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C9302-80D9-4A88-8591-DE2D4BA1F91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3416" y="2506662"/>
            <a:ext cx="5445370" cy="345452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C89B828-B338-413C-B008-0A8566F48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Content Placeholder 16">
            <a:extLst>
              <a:ext uri="{FF2B5EF4-FFF2-40B4-BE49-F238E27FC236}">
                <a16:creationId xmlns:a16="http://schemas.microsoft.com/office/drawing/2014/main" id="{6AEAE6ED-58FA-4039-939A-E4032520CB3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>
            <a:noAutofit/>
          </a:bodyPr>
          <a:lstStyle>
            <a:lvl1pPr marL="0" indent="0">
              <a:buNone/>
              <a:defRPr sz="1400" b="1" cap="all" baseline="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Your company name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502AABE-45EB-48A5-AD25-47BD8B79DF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919755" y="1"/>
            <a:ext cx="3430408" cy="4091942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88A4FD-81F4-4588-9E6D-70E57577D8BF}"/>
              </a:ext>
            </a:extLst>
          </p:cNvPr>
          <p:cNvCxnSpPr>
            <a:cxnSpLocks/>
          </p:cNvCxnSpPr>
          <p:nvPr userDrawn="1"/>
        </p:nvCxnSpPr>
        <p:spPr>
          <a:xfrm>
            <a:off x="-24055" y="2286312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CF1D2ED-7B25-4251-BF07-47FBAA534810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397537E-DF51-4990-9447-2DAE98ABC683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99CAB5-81F4-4EA8-8B36-4A70C59861FD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6AADF9A-A507-4453-8CE3-3F78BB303FA4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33AA69F-C4B8-479C-9F0F-69C184D0611F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725921A-0ED5-431E-899C-28A6920B5029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8B169A-8A2F-4425-A9A1-1B828428B434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B45974-F6C7-40D3-9399-E05FA19C565E}"/>
              </a:ext>
            </a:extLst>
          </p:cNvPr>
          <p:cNvCxnSpPr>
            <a:cxnSpLocks/>
          </p:cNvCxnSpPr>
          <p:nvPr userDrawn="1"/>
        </p:nvCxnSpPr>
        <p:spPr>
          <a:xfrm>
            <a:off x="1804745" y="2286312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63A2A33D-4D91-454D-A35B-6DA97069EC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2186" y="555157"/>
            <a:ext cx="2649814" cy="4298197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9">
            <a:extLst>
              <a:ext uri="{FF2B5EF4-FFF2-40B4-BE49-F238E27FC236}">
                <a16:creationId xmlns:a16="http://schemas.microsoft.com/office/drawing/2014/main" id="{7EC67FB7-777C-473E-95B8-585AA8E6640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919754" y="4289110"/>
            <a:ext cx="3430407" cy="1672075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05895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44E22-137C-4913-A29E-04F82EA87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3794663"/>
            <a:ext cx="10515600" cy="823232"/>
          </a:xfr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IN" sz="3600" b="1" cap="all" baseline="0"/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8BFC94-FFEC-4290-AC27-760323F21BA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39691"/>
            <a:ext cx="10515600" cy="1305379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1800" b="0" cap="none" baseline="0" dirty="0" smtClean="0"/>
            </a:lvl1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139FA-A83B-432B-9C7C-26634F463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7389277-B3D3-4AEE-8BE0-0559A73969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13018"/>
          </a:xfrm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93E40EC-FFAE-4BC0-932E-60CC9A1785C0}"/>
              </a:ext>
            </a:extLst>
          </p:cNvPr>
          <p:cNvCxnSpPr>
            <a:cxnSpLocks/>
          </p:cNvCxnSpPr>
          <p:nvPr userDrawn="1"/>
        </p:nvCxnSpPr>
        <p:spPr>
          <a:xfrm>
            <a:off x="5351690" y="3748188"/>
            <a:ext cx="1488621" cy="0"/>
          </a:xfrm>
          <a:prstGeom prst="line">
            <a:avLst/>
          </a:prstGeom>
          <a:ln w="139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34A1799-63F2-4B23-A188-7BAB23FB821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>
            <a:noAutofit/>
          </a:bodyPr>
          <a:lstStyle>
            <a:lvl1pPr marL="0" indent="0">
              <a:buNone/>
              <a:defRPr sz="1400" b="1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Your company name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844635-8274-49B1-BBEC-354A0872E526}"/>
              </a:ext>
            </a:extLst>
          </p:cNvPr>
          <p:cNvGrpSpPr/>
          <p:nvPr userDrawn="1"/>
        </p:nvGrpSpPr>
        <p:grpSpPr>
          <a:xfrm>
            <a:off x="5721601" y="4594679"/>
            <a:ext cx="748798" cy="134113"/>
            <a:chOff x="4827813" y="2534636"/>
            <a:chExt cx="996651" cy="17850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54643C-5B30-4FC2-BFAC-4FD007AC9EC7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3FDDB55-6BA5-4489-9E37-4A76254A5CD7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A023CF8-2471-40A5-B2EF-E9BF4DF2C0E1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B0428F-5D1A-4CD3-BDA2-9CA7F5141455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27806385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416" y="246186"/>
            <a:ext cx="3206261" cy="1037492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2D9B6D-CE43-4FB1-87C0-D3565E7302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80986" y="2426274"/>
            <a:ext cx="3008434" cy="601087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9D73CD-EB11-4ED6-80CF-B68320D57E9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080986" y="3097702"/>
            <a:ext cx="3008434" cy="3091961"/>
          </a:xfrm>
        </p:spPr>
        <p:txBody>
          <a:bodyPr lIns="0" tIns="0" rIns="0" bIns="0">
            <a:no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Content Placeholder 16">
            <a:extLst>
              <a:ext uri="{FF2B5EF4-FFF2-40B4-BE49-F238E27FC236}">
                <a16:creationId xmlns:a16="http://schemas.microsoft.com/office/drawing/2014/main" id="{57889B18-CC7E-47A7-B83B-45D7871D298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>
            <a:noAutofit/>
          </a:bodyPr>
          <a:lstStyle>
            <a:lvl1pPr marL="0" indent="0">
              <a:buNone/>
              <a:defRPr sz="1400" b="1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Your company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6A27954-3A0E-430B-AD48-05A3F3278D70}"/>
              </a:ext>
            </a:extLst>
          </p:cNvPr>
          <p:cNvGrpSpPr/>
          <p:nvPr userDrawn="1"/>
        </p:nvGrpSpPr>
        <p:grpSpPr>
          <a:xfrm>
            <a:off x="-24056" y="1452564"/>
            <a:ext cx="3385227" cy="134113"/>
            <a:chOff x="-24055" y="1452565"/>
            <a:chExt cx="2374534" cy="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9C089FD-3BC7-434F-810A-04F78AFC84D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4055" y="1452565"/>
              <a:ext cx="1717831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F7AC837-D78F-424C-9FDC-C3A445A5E0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804745" y="1452565"/>
              <a:ext cx="545734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3639489" y="421045"/>
            <a:ext cx="0" cy="5768619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A09F60F9-61AE-4464-B369-1CF86DB708DA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870582" y="2426274"/>
            <a:ext cx="3008434" cy="601087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124CEF01-2C7C-4568-8A45-5F5A058ECFC1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7870582" y="3097702"/>
            <a:ext cx="3008434" cy="3091961"/>
          </a:xfrm>
        </p:spPr>
        <p:txBody>
          <a:bodyPr lIns="0" tIns="0" rIns="0" bIns="0">
            <a:no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AF86618-E012-4E70-91E3-A72E71C63E6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080986" y="1676296"/>
            <a:ext cx="587932" cy="587932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Icon Here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4FF378B9-734E-4C43-836C-CB80566DDB1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868008" y="1676296"/>
            <a:ext cx="587932" cy="587932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Icon Here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F366940-FB5E-4B76-8829-80C14F137B3A}"/>
              </a:ext>
            </a:extLst>
          </p:cNvPr>
          <p:cNvSpPr/>
          <p:nvPr userDrawn="1"/>
        </p:nvSpPr>
        <p:spPr>
          <a:xfrm>
            <a:off x="10251393" y="555158"/>
            <a:ext cx="3298372" cy="3298372"/>
          </a:xfrm>
          <a:prstGeom prst="ellipse">
            <a:avLst/>
          </a:prstGeom>
          <a:noFill/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486FFB-46EF-4E74-BFFF-7ED054DB0D9C}"/>
              </a:ext>
            </a:extLst>
          </p:cNvPr>
          <p:cNvSpPr/>
          <p:nvPr userDrawn="1"/>
        </p:nvSpPr>
        <p:spPr>
          <a:xfrm>
            <a:off x="9932986" y="330754"/>
            <a:ext cx="1268186" cy="1268186"/>
          </a:xfrm>
          <a:prstGeom prst="ellipse">
            <a:avLst/>
          </a:prstGeom>
          <a:noFill/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6F2CCF2-293A-49CA-B2A9-134BB5DEF98E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080985" y="480157"/>
            <a:ext cx="6944563" cy="823912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35CCD2-B73F-944C-B572-7FBFC7DE22E4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D8F78D8-558F-3540-A5F4-B1AD8942B341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F8F621A-F298-2B48-B7E0-8D9BEE8AA763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17A3A3B-82AE-0A46-AE32-9B111F975BDB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F206CE3-6B94-C340-8BA3-A2A4E407E499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21905163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Vertical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7389277-B3D3-4AEE-8BE0-0559A73969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16488" y="0"/>
            <a:ext cx="6875511" cy="6858000"/>
          </a:xfrm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36DA47-61AF-4CF1-8DF3-3721934D13E3}"/>
              </a:ext>
            </a:extLst>
          </p:cNvPr>
          <p:cNvSpPr/>
          <p:nvPr userDrawn="1"/>
        </p:nvSpPr>
        <p:spPr>
          <a:xfrm>
            <a:off x="0" y="0"/>
            <a:ext cx="5316488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6FD760-FBDC-4410-A039-469F7931D3A3}"/>
              </a:ext>
            </a:extLst>
          </p:cNvPr>
          <p:cNvSpPr/>
          <p:nvPr userDrawn="1"/>
        </p:nvSpPr>
        <p:spPr>
          <a:xfrm>
            <a:off x="831850" y="1723292"/>
            <a:ext cx="5307246" cy="37455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D44E22-137C-4913-A29E-04F82EA87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651" y="1087907"/>
            <a:ext cx="4468698" cy="1444275"/>
          </a:xfrm>
        </p:spPr>
        <p:txBody>
          <a:bodyPr vert="horz" lIns="91440" tIns="792000" rIns="91440" bIns="45720" rtlCol="0" anchor="t">
            <a:noAutofit/>
          </a:bodyPr>
          <a:lstStyle>
            <a:lvl1pPr algn="l">
              <a:defRPr lang="en-IN" sz="3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8BFC94-FFEC-4290-AC27-760323F21BA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8711" y="2552611"/>
            <a:ext cx="4097778" cy="1992819"/>
          </a:xfrm>
        </p:spPr>
        <p:txBody>
          <a:bodyPr vert="horz" lIns="91440" tIns="45720" rIns="91440" bIns="45720"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800" b="0" cap="none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139FA-A83B-432B-9C7C-26634F463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93E40EC-FFAE-4BC0-932E-60CC9A1785C0}"/>
              </a:ext>
            </a:extLst>
          </p:cNvPr>
          <p:cNvCxnSpPr>
            <a:cxnSpLocks/>
          </p:cNvCxnSpPr>
          <p:nvPr userDrawn="1"/>
        </p:nvCxnSpPr>
        <p:spPr>
          <a:xfrm>
            <a:off x="454991" y="1620451"/>
            <a:ext cx="148862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34A1799-63F2-4B23-A188-7BAB23FB821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>
            <a:no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Your company name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5F2EA84-5150-479B-86D5-F4BAE1263488}"/>
              </a:ext>
            </a:extLst>
          </p:cNvPr>
          <p:cNvGrpSpPr/>
          <p:nvPr userDrawn="1"/>
        </p:nvGrpSpPr>
        <p:grpSpPr>
          <a:xfrm flipH="1">
            <a:off x="1130928" y="4803540"/>
            <a:ext cx="3616779" cy="3522776"/>
            <a:chOff x="2555621" y="3917613"/>
            <a:chExt cx="3616779" cy="352277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0699C4B-8D8E-47E2-A0C5-D71C25ABAC72}"/>
                </a:ext>
              </a:extLst>
            </p:cNvPr>
            <p:cNvSpPr/>
            <p:nvPr userDrawn="1"/>
          </p:nvSpPr>
          <p:spPr>
            <a:xfrm>
              <a:off x="2874028" y="4142017"/>
              <a:ext cx="3298372" cy="3298372"/>
            </a:xfrm>
            <a:prstGeom prst="ellipse">
              <a:avLst/>
            </a:prstGeom>
            <a:noFill/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F607AB9-31A7-4B79-9AFE-0DFDB792E20C}"/>
                </a:ext>
              </a:extLst>
            </p:cNvPr>
            <p:cNvSpPr/>
            <p:nvPr userDrawn="1"/>
          </p:nvSpPr>
          <p:spPr>
            <a:xfrm>
              <a:off x="2555621" y="3917613"/>
              <a:ext cx="1268186" cy="1268186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94174930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CABAC-B403-4354-A27F-4C38B08C1D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12885" y="2704121"/>
            <a:ext cx="6556248" cy="750278"/>
          </a:xfrm>
        </p:spPr>
        <p:txBody>
          <a:bodyPr/>
          <a:lstStyle>
            <a:lvl1pPr>
              <a:defRPr lang="en-US" sz="4800" b="1" kern="1200" cap="all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E5D2F-535D-4D7C-9BE1-84BFEC7A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1F93407-1483-4B80-86DE-DAE1D4D89093}" type="datetimeFigureOut">
              <a:rPr lang="en-US" noProof="0" smtClean="0"/>
              <a:t>1/26/2020</a:t>
            </a:fld>
            <a:endParaRPr lang="en-US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4363625-95D4-4DF0-A1AA-D060728EC426}"/>
              </a:ext>
            </a:extLst>
          </p:cNvPr>
          <p:cNvCxnSpPr>
            <a:cxnSpLocks/>
          </p:cNvCxnSpPr>
          <p:nvPr userDrawn="1"/>
        </p:nvCxnSpPr>
        <p:spPr>
          <a:xfrm>
            <a:off x="4827813" y="3760408"/>
            <a:ext cx="148862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0C7F772-E2DA-4B13-AC2E-28A0EE6D84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424363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7953C80-71A5-4AA2-AEAD-21948D1AA6DC}"/>
              </a:ext>
            </a:extLst>
          </p:cNvPr>
          <p:cNvSpPr/>
          <p:nvPr userDrawn="1"/>
        </p:nvSpPr>
        <p:spPr>
          <a:xfrm>
            <a:off x="8621485" y="4408714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C4582D1-F710-4E2F-9868-CB89116D5932}"/>
              </a:ext>
            </a:extLst>
          </p:cNvPr>
          <p:cNvSpPr/>
          <p:nvPr userDrawn="1"/>
        </p:nvSpPr>
        <p:spPr>
          <a:xfrm>
            <a:off x="8303078" y="4184310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23" name="Graphic 22" descr="Envelope">
            <a:extLst>
              <a:ext uri="{FF2B5EF4-FFF2-40B4-BE49-F238E27FC236}">
                <a16:creationId xmlns:a16="http://schemas.microsoft.com/office/drawing/2014/main" id="{3C32C7E5-809C-4E12-8962-1B868951E6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34803" y="4029040"/>
            <a:ext cx="469232" cy="469232"/>
          </a:xfrm>
          <a:prstGeom prst="rect">
            <a:avLst/>
          </a:prstGeom>
        </p:spPr>
      </p:pic>
      <p:sp>
        <p:nvSpPr>
          <p:cNvPr id="34" name="Subtitle 2">
            <a:extLst>
              <a:ext uri="{FF2B5EF4-FFF2-40B4-BE49-F238E27FC236}">
                <a16:creationId xmlns:a16="http://schemas.microsoft.com/office/drawing/2014/main" id="{31AD270F-1692-4526-B979-6B5945A20D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6809" y="4126311"/>
            <a:ext cx="3640478" cy="433938"/>
          </a:xfrm>
        </p:spPr>
        <p:txBody>
          <a:bodyPr>
            <a:normAutofit/>
          </a:bodyPr>
          <a:lstStyle>
            <a:lvl1pPr marL="0" indent="0" algn="l">
              <a:buNone/>
              <a:defRPr sz="1800" b="0" cap="none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382940E6-7963-411F-B35A-57121171A98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408614" y="4836222"/>
            <a:ext cx="3638674" cy="4539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800" b="0" cap="none" baseline="0" dirty="0" smtClean="0"/>
            </a:lvl1pPr>
            <a:lvl2pPr>
              <a:defRPr lang="en-US" sz="2000" dirty="0" smtClean="0"/>
            </a:lvl2pPr>
            <a:lvl3pPr>
              <a:defRPr lang="en-US" sz="1800" dirty="0" smtClean="0"/>
            </a:lvl3pPr>
            <a:lvl4pPr>
              <a:defRPr lang="en-US" sz="1600" dirty="0" smtClean="0"/>
            </a:lvl4pPr>
            <a:lvl5pPr>
              <a:defRPr lang="en-IN" sz="1600" dirty="0"/>
            </a:lvl5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8FC2D7-B114-3444-8684-995FC4D6D459}"/>
              </a:ext>
            </a:extLst>
          </p:cNvPr>
          <p:cNvGrpSpPr/>
          <p:nvPr userDrawn="1"/>
        </p:nvGrpSpPr>
        <p:grpSpPr>
          <a:xfrm>
            <a:off x="4793474" y="2475187"/>
            <a:ext cx="748798" cy="134113"/>
            <a:chOff x="4827813" y="2534636"/>
            <a:chExt cx="996651" cy="178504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EE45073-ED8E-0544-85FA-9AF5A478417E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8BAF06E-A8A8-484C-8F6C-E42EDC46BBCB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86EB62D-13C7-6E43-9D98-B706D2B9ADDF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5CF3453-ED5A-024D-8815-C08EFA13D1A6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pic>
        <p:nvPicPr>
          <p:cNvPr id="3" name="Graphic 2" descr="Link">
            <a:extLst>
              <a:ext uri="{FF2B5EF4-FFF2-40B4-BE49-F238E27FC236}">
                <a16:creationId xmlns:a16="http://schemas.microsoft.com/office/drawing/2014/main" id="{16E3F5A0-978F-8D46-BBFB-19A7F7883D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7152" y="4809677"/>
            <a:ext cx="542081" cy="54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35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82E5-8FA2-4056-805F-EF36F70668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86300" y="2726872"/>
            <a:ext cx="7233557" cy="832077"/>
          </a:xfrm>
        </p:spPr>
        <p:txBody>
          <a:bodyPr anchor="b">
            <a:normAutofit/>
          </a:bodyPr>
          <a:lstStyle>
            <a:lvl1pPr algn="l">
              <a:defRPr sz="48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085D6F-874B-44F8-B241-51EF13CA9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6300" y="3569380"/>
            <a:ext cx="7233557" cy="365125"/>
          </a:xfrm>
        </p:spPr>
        <p:txBody>
          <a:bodyPr lIns="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E5D2F-535D-4D7C-9BE1-84BFEC7A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1F93407-1483-4B80-86DE-DAE1D4D89093}" type="datetimeFigureOut">
              <a:rPr lang="en-US" noProof="0" smtClean="0"/>
              <a:t>1/26/2020</a:t>
            </a:fld>
            <a:endParaRPr lang="en-US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4363625-95D4-4DF0-A1AA-D060728EC426}"/>
              </a:ext>
            </a:extLst>
          </p:cNvPr>
          <p:cNvCxnSpPr>
            <a:cxnSpLocks/>
          </p:cNvCxnSpPr>
          <p:nvPr userDrawn="1"/>
        </p:nvCxnSpPr>
        <p:spPr>
          <a:xfrm>
            <a:off x="4827813" y="4082142"/>
            <a:ext cx="148862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ECBCF8A4-C2B4-4945-8D79-C9D46B7FBECB}"/>
              </a:ext>
            </a:extLst>
          </p:cNvPr>
          <p:cNvGrpSpPr/>
          <p:nvPr userDrawn="1"/>
        </p:nvGrpSpPr>
        <p:grpSpPr>
          <a:xfrm>
            <a:off x="4793474" y="2475187"/>
            <a:ext cx="748798" cy="134113"/>
            <a:chOff x="4827813" y="2534636"/>
            <a:chExt cx="996651" cy="17850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79C2256-8A0F-4625-86F0-FB439F3EAD4E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3CF488-6D31-4B63-A3C6-C4D838C23FCE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32985B6-7260-445A-A580-6993E0DEBFD9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BC682E1-4E5D-4006-81EA-550DD98166E4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47953C80-71A5-4AA2-AEAD-21948D1AA6DC}"/>
              </a:ext>
            </a:extLst>
          </p:cNvPr>
          <p:cNvSpPr/>
          <p:nvPr userDrawn="1"/>
        </p:nvSpPr>
        <p:spPr>
          <a:xfrm>
            <a:off x="8621485" y="4408714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C4582D1-F710-4E2F-9868-CB89116D5932}"/>
              </a:ext>
            </a:extLst>
          </p:cNvPr>
          <p:cNvSpPr/>
          <p:nvPr userDrawn="1"/>
        </p:nvSpPr>
        <p:spPr>
          <a:xfrm>
            <a:off x="8303078" y="4184310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F8A1A8-E078-4836-ABD1-CD4E75BBF58F}"/>
              </a:ext>
            </a:extLst>
          </p:cNvPr>
          <p:cNvSpPr/>
          <p:nvPr userDrawn="1"/>
        </p:nvSpPr>
        <p:spPr>
          <a:xfrm>
            <a:off x="0" y="0"/>
            <a:ext cx="4424363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1775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C89B828-B338-413C-B008-0A8566F48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88A4FD-81F4-4588-9E6D-70E57577D8BF}"/>
              </a:ext>
            </a:extLst>
          </p:cNvPr>
          <p:cNvCxnSpPr>
            <a:cxnSpLocks/>
          </p:cNvCxnSpPr>
          <p:nvPr userDrawn="1"/>
        </p:nvCxnSpPr>
        <p:spPr>
          <a:xfrm>
            <a:off x="5679220" y="2286312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CF1D2ED-7B25-4251-BF07-47FBAA534810}"/>
              </a:ext>
            </a:extLst>
          </p:cNvPr>
          <p:cNvGrpSpPr/>
          <p:nvPr userDrawn="1"/>
        </p:nvGrpSpPr>
        <p:grpSpPr>
          <a:xfrm>
            <a:off x="11079786" y="421045"/>
            <a:ext cx="748798" cy="134113"/>
            <a:chOff x="4827813" y="2534636"/>
            <a:chExt cx="996651" cy="17850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397537E-DF51-4990-9447-2DAE98ABC683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99CAB5-81F4-4EA8-8B36-4A70C59861FD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6AADF9A-A507-4453-8CE3-3F78BB303FA4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33AA69F-C4B8-479C-9F0F-69C184D0611F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725921A-0ED5-431E-899C-28A6920B5029}"/>
              </a:ext>
            </a:extLst>
          </p:cNvPr>
          <p:cNvSpPr/>
          <p:nvPr userDrawn="1"/>
        </p:nvSpPr>
        <p:spPr>
          <a:xfrm>
            <a:off x="10039330" y="896815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8B169A-8A2F-4425-A9A1-1B828428B434}"/>
              </a:ext>
            </a:extLst>
          </p:cNvPr>
          <p:cNvSpPr/>
          <p:nvPr userDrawn="1"/>
        </p:nvSpPr>
        <p:spPr>
          <a:xfrm>
            <a:off x="9720923" y="672411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B45974-F6C7-40D3-9399-E05FA19C565E}"/>
              </a:ext>
            </a:extLst>
          </p:cNvPr>
          <p:cNvCxnSpPr>
            <a:cxnSpLocks/>
          </p:cNvCxnSpPr>
          <p:nvPr userDrawn="1"/>
        </p:nvCxnSpPr>
        <p:spPr>
          <a:xfrm>
            <a:off x="7508020" y="2286312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9A55704E-D515-4774-90C6-5F887DDAE55E}"/>
              </a:ext>
            </a:extLst>
          </p:cNvPr>
          <p:cNvSpPr/>
          <p:nvPr userDrawn="1"/>
        </p:nvSpPr>
        <p:spPr>
          <a:xfrm>
            <a:off x="469044" y="1"/>
            <a:ext cx="5210176" cy="59610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4878778-0299-471F-A4C9-D0C1E82ED8D2}"/>
              </a:ext>
            </a:extLst>
          </p:cNvPr>
          <p:cNvCxnSpPr>
            <a:cxnSpLocks/>
          </p:cNvCxnSpPr>
          <p:nvPr userDrawn="1"/>
        </p:nvCxnSpPr>
        <p:spPr>
          <a:xfrm>
            <a:off x="1001746" y="1290512"/>
            <a:ext cx="148862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E39D1C78-6110-4052-8455-7E7893F7F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466" y="1276857"/>
            <a:ext cx="4097778" cy="1255325"/>
          </a:xfrm>
        </p:spPr>
        <p:txBody>
          <a:bodyPr/>
          <a:lstStyle>
            <a:lvl1pPr>
              <a:defRPr lang="en-US" sz="3600" b="1" kern="1200" cap="all" baseline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3405997-7AE2-4C6E-8A7D-735F58A49D1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15467" y="2620651"/>
            <a:ext cx="4097778" cy="1933681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0" cap="none" baseline="0">
                <a:solidFill>
                  <a:schemeClr val="bg1"/>
                </a:solidFill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153372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0D79E1-5F46-41CA-85E7-44C2A6C62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365125"/>
            <a:ext cx="11465168" cy="91855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0B511-05FD-459E-AC79-A87540961F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3416" y="1825625"/>
            <a:ext cx="114651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2B635-1E22-483C-94B9-F587908DE6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98321-594C-4030-A2B0-3492F77EE0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85384" y="6463207"/>
            <a:ext cx="2743200" cy="258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48BB047D-A6CD-43AB-96F0-683C726B586B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53652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62" r:id="rId5"/>
    <p:sldLayoutId id="2147483660" r:id="rId6"/>
    <p:sldLayoutId id="2147483663" r:id="rId7"/>
    <p:sldLayoutId id="2147483667" r:id="rId8"/>
    <p:sldLayoutId id="2147483668" r:id="rId9"/>
    <p:sldLayoutId id="2147483666" r:id="rId10"/>
    <p:sldLayoutId id="2147483669" r:id="rId11"/>
    <p:sldLayoutId id="2147483670" r:id="rId12"/>
    <p:sldLayoutId id="2147483671" r:id="rId13"/>
    <p:sldLayoutId id="2147483672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359CD-8DFF-4AF2-B957-630ED2A60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7411" y="2737303"/>
            <a:ext cx="7233557" cy="83207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5400" spc="600" dirty="0"/>
              <a:t>PARCC</a:t>
            </a:r>
            <a:endParaRPr lang="en-IN" sz="5400" spc="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DF7D53-1D50-48D8-B3B4-B9632324B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7411" y="3484789"/>
            <a:ext cx="7233557" cy="3651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pc="600" dirty="0"/>
              <a:t>We got your spot</a:t>
            </a:r>
            <a:endParaRPr lang="en-IN" spc="600" dirty="0"/>
          </a:p>
        </p:txBody>
      </p:sp>
      <p:sp>
        <p:nvSpPr>
          <p:cNvPr id="41" name="Slide Number Placeholder 3" hidden="1">
            <a:extLst>
              <a:ext uri="{FF2B5EF4-FFF2-40B4-BE49-F238E27FC236}">
                <a16:creationId xmlns:a16="http://schemas.microsoft.com/office/drawing/2014/main" id="{D6ADF118-4E38-4EA0-9926-9685EFF372D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62713"/>
            <a:ext cx="2743200" cy="249237"/>
          </a:xfrm>
        </p:spPr>
        <p:txBody>
          <a:bodyPr/>
          <a:lstStyle/>
          <a:p>
            <a:pPr>
              <a:spcAft>
                <a:spcPts val="600"/>
              </a:spcAft>
            </a:pPr>
            <a:fld id="{48BB047D-A6CD-43AB-96F0-683C726B586B}" type="slidenum">
              <a:rPr lang="en-US" noProof="0" smtClean="0"/>
              <a:pPr>
                <a:spcAft>
                  <a:spcPts val="600"/>
                </a:spcAft>
              </a:pPr>
              <a:t>1</a:t>
            </a:fld>
            <a:endParaRPr lang="en-US" noProof="0"/>
          </a:p>
        </p:txBody>
      </p:sp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67A2EF82-19A4-4669-938B-6ACD69671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6601" y="2456769"/>
            <a:ext cx="1477736" cy="1477736"/>
          </a:xfrm>
          <a:prstGeom prst="rect">
            <a:avLst/>
          </a:prstGeom>
        </p:spPr>
      </p:pic>
      <p:pic>
        <p:nvPicPr>
          <p:cNvPr id="5" name="Picture 4" descr="A view of a city&#10;&#10;Description automatically generated">
            <a:extLst>
              <a:ext uri="{FF2B5EF4-FFF2-40B4-BE49-F238E27FC236}">
                <a16:creationId xmlns:a16="http://schemas.microsoft.com/office/drawing/2014/main" id="{38492158-804F-4559-BCFE-F6A541A72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-1"/>
            <a:ext cx="6319262" cy="686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406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BF43-CA37-4596-9E01-ECB24036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 t a c k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2DC80E-5673-468E-8921-23F1C9000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B047D-A6CD-43AB-96F0-683C726B586B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F8F10A-2E1B-49E4-A01A-66374E074495}"/>
              </a:ext>
            </a:extLst>
          </p:cNvPr>
          <p:cNvSpPr txBox="1"/>
          <p:nvPr/>
        </p:nvSpPr>
        <p:spPr>
          <a:xfrm>
            <a:off x="363416" y="2411760"/>
            <a:ext cx="106202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dirty="0"/>
              <a:t>React Native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dirty="0"/>
              <a:t>Redux for state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dirty="0"/>
              <a:t>Sagas &amp; AXIOS for API calls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11D694-3202-4233-BAEA-51ABF998F468}"/>
              </a:ext>
            </a:extLst>
          </p:cNvPr>
          <p:cNvSpPr txBox="1"/>
          <p:nvPr/>
        </p:nvSpPr>
        <p:spPr>
          <a:xfrm>
            <a:off x="363416" y="1950095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spc="300" dirty="0"/>
              <a:t>Front End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C7460C-05CB-4D2D-BFA2-AF456142AA6D}"/>
              </a:ext>
            </a:extLst>
          </p:cNvPr>
          <p:cNvSpPr txBox="1"/>
          <p:nvPr/>
        </p:nvSpPr>
        <p:spPr>
          <a:xfrm>
            <a:off x="363416" y="3796755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spc="300" dirty="0"/>
              <a:t>Back End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3EC6C-8341-4C4E-94E1-87F5E11A584B}"/>
              </a:ext>
            </a:extLst>
          </p:cNvPr>
          <p:cNvSpPr txBox="1"/>
          <p:nvPr/>
        </p:nvSpPr>
        <p:spPr>
          <a:xfrm>
            <a:off x="363416" y="4265417"/>
            <a:ext cx="10620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Python &amp; </a:t>
            </a:r>
            <a:r>
              <a:rPr lang="en-CA" sz="2000" dirty="0" err="1"/>
              <a:t>Numpy</a:t>
            </a:r>
            <a:r>
              <a:rPr lang="en-CA" sz="2000" dirty="0"/>
              <a:t> for data collection and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Google Maps and Dark Sky API for location and weather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AWS Beanstalk and Route 53 for endpoint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5FB8F5-9D37-4006-ADFB-00F253D4C7D8}"/>
              </a:ext>
            </a:extLst>
          </p:cNvPr>
          <p:cNvSpPr txBox="1"/>
          <p:nvPr/>
        </p:nvSpPr>
        <p:spPr>
          <a:xfrm>
            <a:off x="363416" y="5308883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spc="300" dirty="0" err="1"/>
              <a:t>Misc</a:t>
            </a:r>
            <a:endParaRPr lang="en-CA" sz="2400" b="1" spc="3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DD088C-7610-49D1-99A6-8048A11593CA}"/>
              </a:ext>
            </a:extLst>
          </p:cNvPr>
          <p:cNvSpPr txBox="1"/>
          <p:nvPr/>
        </p:nvSpPr>
        <p:spPr>
          <a:xfrm>
            <a:off x="363416" y="5770548"/>
            <a:ext cx="10620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Hamilton Public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Dark Sky Weather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Google Maps API</a:t>
            </a:r>
          </a:p>
        </p:txBody>
      </p:sp>
      <p:pic>
        <p:nvPicPr>
          <p:cNvPr id="1026" name="Picture 2" descr="Image result for react logo">
            <a:extLst>
              <a:ext uri="{FF2B5EF4-FFF2-40B4-BE49-F238E27FC236}">
                <a16:creationId xmlns:a16="http://schemas.microsoft.com/office/drawing/2014/main" id="{DFFFD00D-43F1-4A86-B384-38E33EC32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018" y="2030095"/>
            <a:ext cx="3935081" cy="1838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python coding">
            <a:extLst>
              <a:ext uri="{FF2B5EF4-FFF2-40B4-BE49-F238E27FC236}">
                <a16:creationId xmlns:a16="http://schemas.microsoft.com/office/drawing/2014/main" id="{60AAF022-2CA7-4F14-850F-20BF39AAB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5730" y="4546544"/>
            <a:ext cx="3812881" cy="165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538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283C4-4485-418B-98D6-C2CDB32B3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86300" y="2813957"/>
            <a:ext cx="7233557" cy="83207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CA" spc="300" dirty="0"/>
              <a:t>Questions?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488A9A4A-B71B-44D3-B414-8DE6F28EF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14" y="1336562"/>
            <a:ext cx="4424363" cy="4424363"/>
          </a:xfrm>
          <a:prstGeom prst="rect">
            <a:avLst/>
          </a:prstGeom>
          <a:noFill/>
        </p:spPr>
      </p:pic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888E2719-1507-4940-94F6-A579312D28B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085384" y="6463207"/>
            <a:ext cx="2743200" cy="249385"/>
          </a:xfrm>
        </p:spPr>
        <p:txBody>
          <a:bodyPr/>
          <a:lstStyle/>
          <a:p>
            <a:pPr>
              <a:spcAft>
                <a:spcPts val="600"/>
              </a:spcAft>
            </a:pPr>
            <a:fld id="{48BB047D-A6CD-43AB-96F0-683C726B586B}" type="slidenum">
              <a:rPr lang="en-US" noProof="0" smtClean="0"/>
              <a:pPr>
                <a:spcAft>
                  <a:spcPts val="600"/>
                </a:spcAft>
              </a:pPr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20872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283C4-4485-418B-98D6-C2CDB32B3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86300" y="2813957"/>
            <a:ext cx="7233557" cy="83207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CA" spc="300" dirty="0"/>
              <a:t>Thank you!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488A9A4A-B71B-44D3-B414-8DE6F28EF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14" y="1336562"/>
            <a:ext cx="4424363" cy="4424363"/>
          </a:xfrm>
          <a:prstGeom prst="rect">
            <a:avLst/>
          </a:prstGeom>
          <a:noFill/>
        </p:spPr>
      </p:pic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888E2719-1507-4940-94F6-A579312D28B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085384" y="6463207"/>
            <a:ext cx="2743200" cy="249385"/>
          </a:xfrm>
        </p:spPr>
        <p:txBody>
          <a:bodyPr/>
          <a:lstStyle/>
          <a:p>
            <a:pPr>
              <a:spcAft>
                <a:spcPts val="600"/>
              </a:spcAft>
            </a:pPr>
            <a:fld id="{48BB047D-A6CD-43AB-96F0-683C726B586B}" type="slidenum">
              <a:rPr lang="en-US" noProof="0" smtClean="0"/>
              <a:pPr>
                <a:spcAft>
                  <a:spcPts val="600"/>
                </a:spcAft>
              </a:pPr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7795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FB4E170-D8A0-4D0D-A957-A9B9AF3D2636}"/>
              </a:ext>
            </a:extLst>
          </p:cNvPr>
          <p:cNvSpPr/>
          <p:nvPr/>
        </p:nvSpPr>
        <p:spPr>
          <a:xfrm>
            <a:off x="6022428" y="-9047"/>
            <a:ext cx="6169572" cy="6858000"/>
          </a:xfrm>
          <a:prstGeom prst="rect">
            <a:avLst/>
          </a:prstGeom>
          <a:solidFill>
            <a:srgbClr val="900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A487B60-F261-45EC-9627-5E612430FDA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Your company name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A88AF-DB8A-4271-84BF-A8EFA98F9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B047D-A6CD-43AB-96F0-683C726B586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202CA9-769F-4EFF-9447-554DD5A36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DF1C7D81-4E1F-497A-85F8-5822638FF1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488"/>
          <a:stretch/>
        </p:blipFill>
        <p:spPr>
          <a:xfrm>
            <a:off x="7676913" y="814961"/>
            <a:ext cx="4261605" cy="2766363"/>
          </a:xfrm>
          <a:prstGeom prst="rect">
            <a:avLst/>
          </a:prstGeom>
        </p:spPr>
      </p:pic>
      <p:pic>
        <p:nvPicPr>
          <p:cNvPr id="21" name="Picture 20" descr="A person standing posing for the camera&#10;&#10;Description automatically generated">
            <a:extLst>
              <a:ext uri="{FF2B5EF4-FFF2-40B4-BE49-F238E27FC236}">
                <a16:creationId xmlns:a16="http://schemas.microsoft.com/office/drawing/2014/main" id="{F1D34DDE-3252-4EA2-A1FC-EEC0CC3B3C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13" r="16613"/>
          <a:stretch/>
        </p:blipFill>
        <p:spPr>
          <a:xfrm>
            <a:off x="3439605" y="316685"/>
            <a:ext cx="1877271" cy="187727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549419E-CDA2-4037-B244-0E4551034ED3}"/>
              </a:ext>
            </a:extLst>
          </p:cNvPr>
          <p:cNvSpPr txBox="1"/>
          <p:nvPr/>
        </p:nvSpPr>
        <p:spPr>
          <a:xfrm>
            <a:off x="324698" y="2348503"/>
            <a:ext cx="29362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David </a:t>
            </a:r>
            <a:r>
              <a:rPr lang="en-US" sz="1400" b="1" dirty="0" err="1"/>
              <a:t>Murga</a:t>
            </a:r>
            <a:endParaRPr lang="en-US" sz="1400" b="1" dirty="0"/>
          </a:p>
          <a:p>
            <a:pPr algn="ctr"/>
            <a:r>
              <a:rPr lang="en-US" sz="1400" dirty="0"/>
              <a:t>Computer Engineering</a:t>
            </a:r>
          </a:p>
          <a:p>
            <a:pPr algn="ctr"/>
            <a:r>
              <a:rPr lang="en-US" sz="1400" dirty="0" err="1"/>
              <a:t>B.Eng</a:t>
            </a:r>
            <a:endParaRPr lang="en-US" sz="1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693DF6-32D6-4735-9F82-25CDE77152D8}"/>
              </a:ext>
            </a:extLst>
          </p:cNvPr>
          <p:cNvSpPr txBox="1"/>
          <p:nvPr/>
        </p:nvSpPr>
        <p:spPr>
          <a:xfrm>
            <a:off x="3145456" y="2359957"/>
            <a:ext cx="23571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Cameron Macdonald</a:t>
            </a:r>
          </a:p>
          <a:p>
            <a:pPr algn="ctr"/>
            <a:r>
              <a:rPr lang="en-US" sz="1400" dirty="0"/>
              <a:t>Chemical &amp; Biomedical</a:t>
            </a:r>
          </a:p>
          <a:p>
            <a:pPr algn="ctr"/>
            <a:r>
              <a:rPr lang="en-US" sz="1400" dirty="0" err="1"/>
              <a:t>B.Eng.BME</a:t>
            </a:r>
            <a:endParaRPr lang="en-US" sz="1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F582CEA-4E87-4C52-9520-D94CDC5491FD}"/>
              </a:ext>
            </a:extLst>
          </p:cNvPr>
          <p:cNvSpPr/>
          <p:nvPr/>
        </p:nvSpPr>
        <p:spPr>
          <a:xfrm>
            <a:off x="-33375" y="5290289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b="1" dirty="0"/>
              <a:t>Ryan Tong</a:t>
            </a:r>
          </a:p>
          <a:p>
            <a:pPr algn="ctr"/>
            <a:r>
              <a:rPr lang="en-US" sz="1400" dirty="0"/>
              <a:t>Chemical &amp; Bioengineering</a:t>
            </a:r>
          </a:p>
          <a:p>
            <a:pPr algn="ctr"/>
            <a:r>
              <a:rPr lang="en-US" sz="1400" dirty="0" err="1"/>
              <a:t>B.Eng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D17D05-6BB2-4CB5-9ADF-67D591963783}"/>
              </a:ext>
            </a:extLst>
          </p:cNvPr>
          <p:cNvSpPr txBox="1"/>
          <p:nvPr/>
        </p:nvSpPr>
        <p:spPr>
          <a:xfrm>
            <a:off x="7676913" y="3785559"/>
            <a:ext cx="4083087" cy="9233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r"/>
            <a:r>
              <a:rPr lang="en-CA" sz="5400" b="1" dirty="0">
                <a:latin typeface="Corbel" panose="020B0503020204020204" pitchFamily="34" charset="0"/>
              </a:rPr>
              <a:t>About Us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0F3606C-0FDE-4966-ACB9-F436CB9262EE}"/>
              </a:ext>
            </a:extLst>
          </p:cNvPr>
          <p:cNvSpPr txBox="1">
            <a:spLocks/>
          </p:cNvSpPr>
          <p:nvPr/>
        </p:nvSpPr>
        <p:spPr>
          <a:xfrm>
            <a:off x="7676913" y="4708889"/>
            <a:ext cx="4132350" cy="11628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 spc="300" dirty="0">
                <a:solidFill>
                  <a:schemeClr val="bg1"/>
                </a:solidFill>
              </a:rPr>
              <a:t>We are 3 engineering students spanning 3 different disciplines</a:t>
            </a:r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F461E093-2E53-4026-810C-CCABD232F0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9321" y="5871689"/>
            <a:ext cx="1098055" cy="1098055"/>
          </a:xfrm>
          <a:prstGeom prst="rect">
            <a:avLst/>
          </a:prstGeom>
        </p:spPr>
      </p:pic>
      <p:pic>
        <p:nvPicPr>
          <p:cNvPr id="6" name="Picture 5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5C2473D9-4A2F-46E2-A0AA-B73BF3C2BD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0677" y="3396767"/>
            <a:ext cx="2247896" cy="1893522"/>
          </a:xfrm>
          <a:prstGeom prst="rect">
            <a:avLst/>
          </a:prstGeom>
        </p:spPr>
      </p:pic>
      <p:pic>
        <p:nvPicPr>
          <p:cNvPr id="16" name="Picture 15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A9EF1C75-A441-49F5-9623-6211F20007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462" y="381375"/>
            <a:ext cx="2381163" cy="180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152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0607DA8-6843-427B-8234-C58238E1E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794663"/>
            <a:ext cx="10515600" cy="8232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cap="all" spc="300" baseline="0" dirty="0">
                <a:latin typeface="+mj-lt"/>
                <a:ea typeface="+mj-ea"/>
                <a:cs typeface="+mj-cs"/>
              </a:rPr>
              <a:t>Problem definition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4EF95097-750D-47BF-BAAD-F04B86C5399F}"/>
              </a:ext>
            </a:extLst>
          </p:cNvPr>
          <p:cNvSpPr txBox="1">
            <a:spLocks/>
          </p:cNvSpPr>
          <p:nvPr/>
        </p:nvSpPr>
        <p:spPr>
          <a:xfrm>
            <a:off x="831850" y="4839691"/>
            <a:ext cx="10515600" cy="1305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/>
            <a:r>
              <a:rPr lang="en-US" sz="2400" dirty="0"/>
              <a:t>Huge variety of activities in Hamilton!</a:t>
            </a:r>
          </a:p>
          <a:p>
            <a:pPr marL="228600" indent="-228600"/>
            <a:r>
              <a:rPr lang="en-US" sz="2400" b="0" kern="1200" cap="none" baseline="0" dirty="0">
                <a:latin typeface="+mn-lt"/>
                <a:ea typeface="+mn-ea"/>
                <a:cs typeface="+mn-cs"/>
              </a:rPr>
              <a:t>What do I pick?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A88AF-DB8A-4271-84BF-A8EFA98F9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8BB047D-A6CD-43AB-96F0-683C726B586B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3" name="Picture 2" descr="A picture containing nature, water, river, waterfall&#10;&#10;Description automatically generated">
            <a:extLst>
              <a:ext uri="{FF2B5EF4-FFF2-40B4-BE49-F238E27FC236}">
                <a16:creationId xmlns:a16="http://schemas.microsoft.com/office/drawing/2014/main" id="{5885972A-672F-4B63-A4EB-2EF08F37DC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480" b="14684"/>
          <a:stretch/>
        </p:blipFill>
        <p:spPr>
          <a:xfrm>
            <a:off x="20" y="10"/>
            <a:ext cx="12191980" cy="3713008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2F20B3-5AC2-4AF3-8F1B-134E8F04F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06" y="5172431"/>
            <a:ext cx="1475360" cy="14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479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CE73F-CE11-4730-A62D-73E66F07C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pc="300" dirty="0"/>
              <a:t>Significance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87F9FA-1414-49EF-A970-F0A02135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B047D-A6CD-43AB-96F0-683C726B586B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6E0736-32B8-45B1-8978-8CCCB78DF1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301237" y="1980594"/>
            <a:ext cx="4268789" cy="483032"/>
          </a:xfrm>
        </p:spPr>
        <p:txBody>
          <a:bodyPr>
            <a:normAutofit/>
          </a:bodyPr>
          <a:lstStyle/>
          <a:p>
            <a:r>
              <a:rPr lang="en-CA" spc="300" dirty="0"/>
              <a:t>Weather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B6ACA9-CCA5-4144-93FF-D5B5639B73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01237" y="2529371"/>
            <a:ext cx="3487606" cy="2889058"/>
          </a:xfrm>
        </p:spPr>
        <p:txBody>
          <a:bodyPr>
            <a:noAutofit/>
          </a:bodyPr>
          <a:lstStyle/>
          <a:p>
            <a:r>
              <a:rPr lang="en-US" sz="2400" dirty="0"/>
              <a:t>Average rainfall of 835mm</a:t>
            </a:r>
          </a:p>
          <a:p>
            <a:r>
              <a:rPr lang="en-US" sz="2400" dirty="0"/>
              <a:t>Average summer temperature of 27 Celsius</a:t>
            </a:r>
          </a:p>
          <a:p>
            <a:r>
              <a:rPr lang="en-US" sz="2400" dirty="0"/>
              <a:t>Average winter temperatures around 0-2 Celsius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982045-2789-4E06-86BA-BA32A78A9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0059" y="1898937"/>
            <a:ext cx="5481202" cy="530201"/>
          </a:xfrm>
        </p:spPr>
        <p:txBody>
          <a:bodyPr/>
          <a:lstStyle/>
          <a:p>
            <a:r>
              <a:rPr lang="en-CA" spc="300" dirty="0"/>
              <a:t>Activities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19F953-F01B-4CE2-9851-5E04C5104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90059" y="2482003"/>
            <a:ext cx="4254230" cy="3603448"/>
          </a:xfrm>
        </p:spPr>
        <p:txBody>
          <a:bodyPr>
            <a:noAutofit/>
          </a:bodyPr>
          <a:lstStyle/>
          <a:p>
            <a:r>
              <a:rPr lang="en-US" sz="2400" dirty="0"/>
              <a:t>Hamilton is famous for waterfalls and trails</a:t>
            </a:r>
          </a:p>
          <a:p>
            <a:r>
              <a:rPr lang="en-US" sz="2400" dirty="0"/>
              <a:t>Has a huge variety of under-utilized indoor activities</a:t>
            </a:r>
            <a:endParaRPr lang="en-US" sz="2200" dirty="0"/>
          </a:p>
          <a:p>
            <a:r>
              <a:rPr lang="en-US" sz="2200" dirty="0"/>
              <a:t>Market research from tourism Hamilton suggests a requirement for identifying a ‘needs’ periods routing</a:t>
            </a:r>
            <a:endParaRPr lang="en-US" sz="2400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AE68C4C3-F47C-42D4-9EC7-B113F844C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321" y="5871689"/>
            <a:ext cx="1098055" cy="1098055"/>
          </a:xfrm>
          <a:prstGeom prst="rect">
            <a:avLst/>
          </a:prstGeom>
        </p:spPr>
      </p:pic>
      <p:pic>
        <p:nvPicPr>
          <p:cNvPr id="2050" name="Picture 2" descr="Image result for hamilton tourism&quot;">
            <a:extLst>
              <a:ext uri="{FF2B5EF4-FFF2-40B4-BE49-F238E27FC236}">
                <a16:creationId xmlns:a16="http://schemas.microsoft.com/office/drawing/2014/main" id="{A52DB328-575D-4386-8B85-8BB862506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16" y="2302739"/>
            <a:ext cx="3588824" cy="2392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73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3A7A3-93F0-4059-8A0F-7C9BE8F8A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Solution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8672FA-3D85-4CB5-827F-CA0DC883D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B047D-A6CD-43AB-96F0-683C726B586B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784FB6-15DA-4ECD-A13E-06CC9991A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8921" y="1762303"/>
            <a:ext cx="5481202" cy="823912"/>
          </a:xfrm>
        </p:spPr>
        <p:txBody>
          <a:bodyPr/>
          <a:lstStyle/>
          <a:p>
            <a:r>
              <a:rPr lang="en-US" dirty="0"/>
              <a:t>Hamilton City App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BE8E314-126E-420A-A845-D99974B963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Provides a wealth of information on nearby locations</a:t>
            </a:r>
          </a:p>
          <a:p>
            <a:r>
              <a:rPr lang="en-US" sz="2400" dirty="0"/>
              <a:t>Does not collect weather data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10A1B6-46C1-4F51-9C44-3C1683F62F1D}"/>
              </a:ext>
            </a:extLst>
          </p:cNvPr>
          <p:cNvSpPr/>
          <p:nvPr/>
        </p:nvSpPr>
        <p:spPr>
          <a:xfrm>
            <a:off x="5681213" y="2714046"/>
            <a:ext cx="61473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Provides a wealth of information on nearby locations</a:t>
            </a:r>
          </a:p>
          <a:p>
            <a:r>
              <a:rPr lang="en-US" sz="2400" dirty="0"/>
              <a:t>Information not personalized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AF019BBE-D456-4176-A8B2-D80CAFA959CB}"/>
              </a:ext>
            </a:extLst>
          </p:cNvPr>
          <p:cNvSpPr txBox="1">
            <a:spLocks/>
          </p:cNvSpPr>
          <p:nvPr/>
        </p:nvSpPr>
        <p:spPr>
          <a:xfrm>
            <a:off x="515816" y="1833563"/>
            <a:ext cx="548120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Google Maps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4B24FA-8EA8-412E-9F07-31D058F23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892" y="3497624"/>
            <a:ext cx="1641083" cy="3139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google maps&quot;">
            <a:extLst>
              <a:ext uri="{FF2B5EF4-FFF2-40B4-BE49-F238E27FC236}">
                <a16:creationId xmlns:a16="http://schemas.microsoft.com/office/drawing/2014/main" id="{D7B71D93-5AD7-4F6E-BBB9-3729E372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25" y="4275438"/>
            <a:ext cx="3665252" cy="2061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7078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5E8603-3126-4DA2-B14B-8B4E52268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1046163"/>
            <a:ext cx="5445369" cy="1114784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F49C8-950A-4809-82C1-C3D0FA60D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6" y="2506662"/>
            <a:ext cx="5445370" cy="345452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b="1" dirty="0"/>
              <a:t>4.5 million tourists in 2018</a:t>
            </a:r>
          </a:p>
          <a:p>
            <a:r>
              <a:rPr lang="en-US" sz="2400" b="1" dirty="0"/>
              <a:t>$360 million dollars</a:t>
            </a:r>
            <a:r>
              <a:rPr lang="en-US" sz="2400" dirty="0"/>
              <a:t> in spending</a:t>
            </a:r>
            <a:endParaRPr lang="en-US" sz="2400" b="1" dirty="0"/>
          </a:p>
          <a:p>
            <a:r>
              <a:rPr lang="en-US" sz="2400" b="1" dirty="0"/>
              <a:t>Projected grow </a:t>
            </a:r>
            <a:r>
              <a:rPr lang="en-US" sz="2400" dirty="0"/>
              <a:t>over the next decade due to increase in film industry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8EFD44-9167-4B96-8D18-1AD03A127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8BB047D-A6CD-43AB-96F0-683C726B586B}" type="slidenum">
              <a:rPr lang="en-US" noProof="0" smtClean="0"/>
              <a:pPr>
                <a:spcAft>
                  <a:spcPts val="600"/>
                </a:spcAft>
              </a:pPr>
              <a:t>6</a:t>
            </a:fld>
            <a:endParaRPr lang="en-US" noProof="0"/>
          </a:p>
        </p:txBody>
      </p:sp>
      <p:sp>
        <p:nvSpPr>
          <p:cNvPr id="75" name="Content Placeholder 4">
            <a:extLst>
              <a:ext uri="{FF2B5EF4-FFF2-40B4-BE49-F238E27FC236}">
                <a16:creationId xmlns:a16="http://schemas.microsoft.com/office/drawing/2014/main" id="{5473E9F5-1793-4150-85F3-B0E4A8846DB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63416" y="6462713"/>
            <a:ext cx="2262187" cy="249237"/>
          </a:xfrm>
        </p:spPr>
        <p:txBody>
          <a:bodyPr/>
          <a:lstStyle/>
          <a:p>
            <a:endParaRPr lang="en-US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1CA266AD-AD5E-47AD-A61A-843CD94EB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43736" y="298120"/>
            <a:ext cx="4816739" cy="313088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F06F033-28BD-4C95-A8AC-6B2B59D77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07209" y="3734306"/>
            <a:ext cx="4728786" cy="2435325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384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9C10991-0A1B-4410-8CDF-35FC75BC0BB4}"/>
              </a:ext>
            </a:extLst>
          </p:cNvPr>
          <p:cNvSpPr/>
          <p:nvPr/>
        </p:nvSpPr>
        <p:spPr>
          <a:xfrm>
            <a:off x="8512629" y="2242457"/>
            <a:ext cx="2667000" cy="2852057"/>
          </a:xfrm>
          <a:prstGeom prst="roundRect">
            <a:avLst/>
          </a:prstGeom>
          <a:solidFill>
            <a:schemeClr val="bg1">
              <a:alpha val="50000"/>
            </a:schemeClr>
          </a:solidFill>
          <a:ln w="76200">
            <a:solidFill>
              <a:srgbClr val="0070C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B5C2F-86F6-40E0-9695-5DA814617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8BB047D-A6CD-43AB-96F0-683C726B586B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44F60C-FB4B-467E-87E7-08EA4CB37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365125"/>
            <a:ext cx="11465168" cy="91855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CA" sz="3600" spc="300" dirty="0"/>
              <a:t>Solution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9D6D7D-E5B7-4B22-8EF5-EB2074E6DAD0}"/>
              </a:ext>
            </a:extLst>
          </p:cNvPr>
          <p:cNvSpPr txBox="1"/>
          <p:nvPr/>
        </p:nvSpPr>
        <p:spPr>
          <a:xfrm>
            <a:off x="892747" y="2604032"/>
            <a:ext cx="7181525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sz="2400" dirty="0"/>
              <a:t>A fully integrated Hamilton tourism app that conveys the following in real time: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CA" sz="2400" b="1" dirty="0"/>
              <a:t>Personalised </a:t>
            </a:r>
            <a:r>
              <a:rPr lang="en-CA" sz="2400" dirty="0"/>
              <a:t>activity suggestions based on weather and location data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CA" sz="2400" b="1" dirty="0"/>
              <a:t>Display</a:t>
            </a:r>
            <a:r>
              <a:rPr lang="en-CA" sz="2400" dirty="0"/>
              <a:t> maps information to chosen locations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CA" sz="2400" b="1" dirty="0"/>
              <a:t>Direct </a:t>
            </a:r>
            <a:r>
              <a:rPr lang="en-CA" sz="2400" dirty="0"/>
              <a:t>users to the location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C8C257D5-7A6B-47BF-8366-6F5173032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8491" y="1800796"/>
            <a:ext cx="4275275" cy="42752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9AE07D7-67CD-4614-92D6-30A403459ECA}"/>
              </a:ext>
            </a:extLst>
          </p:cNvPr>
          <p:cNvSpPr txBox="1"/>
          <p:nvPr/>
        </p:nvSpPr>
        <p:spPr>
          <a:xfrm>
            <a:off x="598714" y="2035629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spc="300" dirty="0"/>
              <a:t>Vision</a:t>
            </a:r>
          </a:p>
        </p:txBody>
      </p:sp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F8B536D5-2F71-4F73-AC28-AADAFFC19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321" y="5871689"/>
            <a:ext cx="1098055" cy="109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820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5B1D9-B7E8-43F8-A48B-5F15F87E0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pc="300" dirty="0"/>
              <a:t>Business model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543554-9553-4D86-B95E-A7F72E28C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B047D-A6CD-43AB-96F0-683C726B586B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8F684E15-6EFE-4663-BA54-37177EA1D07C}"/>
              </a:ext>
            </a:extLst>
          </p:cNvPr>
          <p:cNvSpPr txBox="1">
            <a:spLocks/>
          </p:cNvSpPr>
          <p:nvPr/>
        </p:nvSpPr>
        <p:spPr>
          <a:xfrm>
            <a:off x="809735" y="2754349"/>
            <a:ext cx="3621087" cy="12539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 dirty="0"/>
              <a:t>User friendly, intuitive interface</a:t>
            </a:r>
          </a:p>
          <a:p>
            <a:r>
              <a:rPr lang="en-CA" sz="2000" dirty="0"/>
              <a:t>Saves time and stress</a:t>
            </a:r>
          </a:p>
          <a:p>
            <a:r>
              <a:rPr lang="en-CA" sz="2000" dirty="0"/>
              <a:t>Helps to increase tourism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B45EB54A-C7FB-46A6-9FC1-1255587F255D}"/>
              </a:ext>
            </a:extLst>
          </p:cNvPr>
          <p:cNvSpPr txBox="1">
            <a:spLocks/>
          </p:cNvSpPr>
          <p:nvPr/>
        </p:nvSpPr>
        <p:spPr>
          <a:xfrm>
            <a:off x="809736" y="2064158"/>
            <a:ext cx="3621087" cy="4247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Value Proposition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2BCB53F6-2236-442B-B206-C8E2FE40BF1F}"/>
              </a:ext>
            </a:extLst>
          </p:cNvPr>
          <p:cNvSpPr txBox="1">
            <a:spLocks/>
          </p:cNvSpPr>
          <p:nvPr/>
        </p:nvSpPr>
        <p:spPr>
          <a:xfrm>
            <a:off x="7914139" y="2064158"/>
            <a:ext cx="3621087" cy="4247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Customer Relationship</a:t>
            </a:r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3E951D1C-6238-4E52-99D5-107001A8D60B}"/>
              </a:ext>
            </a:extLst>
          </p:cNvPr>
          <p:cNvSpPr txBox="1">
            <a:spLocks/>
          </p:cNvSpPr>
          <p:nvPr/>
        </p:nvSpPr>
        <p:spPr>
          <a:xfrm>
            <a:off x="7783512" y="2691201"/>
            <a:ext cx="3522778" cy="12539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 dirty="0"/>
              <a:t>Main customer – tourists/locals</a:t>
            </a:r>
          </a:p>
          <a:p>
            <a:r>
              <a:rPr lang="en-CA" sz="2000" dirty="0"/>
              <a:t>Team responsive to feedback</a:t>
            </a:r>
          </a:p>
          <a:p>
            <a:r>
              <a:rPr lang="en-CA" sz="2000" dirty="0"/>
              <a:t>City of Hamilton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17CDD4EA-E3CF-451A-AE38-B7A4A76D8245}"/>
              </a:ext>
            </a:extLst>
          </p:cNvPr>
          <p:cNvSpPr txBox="1">
            <a:spLocks/>
          </p:cNvSpPr>
          <p:nvPr/>
        </p:nvSpPr>
        <p:spPr>
          <a:xfrm>
            <a:off x="4293051" y="2110130"/>
            <a:ext cx="3621087" cy="4247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Competitive Advantages</a:t>
            </a:r>
          </a:p>
        </p:txBody>
      </p:sp>
      <p:sp>
        <p:nvSpPr>
          <p:cNvPr id="44" name="Content Placeholder 4">
            <a:extLst>
              <a:ext uri="{FF2B5EF4-FFF2-40B4-BE49-F238E27FC236}">
                <a16:creationId xmlns:a16="http://schemas.microsoft.com/office/drawing/2014/main" id="{99490ECE-13C7-493C-82DE-249FC58AB5C9}"/>
              </a:ext>
            </a:extLst>
          </p:cNvPr>
          <p:cNvSpPr txBox="1">
            <a:spLocks/>
          </p:cNvSpPr>
          <p:nvPr/>
        </p:nvSpPr>
        <p:spPr>
          <a:xfrm>
            <a:off x="4162424" y="2737173"/>
            <a:ext cx="3522778" cy="1769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 dirty="0"/>
              <a:t>Streamlined, integrated, </a:t>
            </a:r>
          </a:p>
          <a:p>
            <a:r>
              <a:rPr lang="en-CA" sz="2000" dirty="0"/>
              <a:t>Offers personalised information based on more data than the competition</a:t>
            </a:r>
          </a:p>
        </p:txBody>
      </p:sp>
      <p:sp>
        <p:nvSpPr>
          <p:cNvPr id="45" name="Content Placeholder 4">
            <a:extLst>
              <a:ext uri="{FF2B5EF4-FFF2-40B4-BE49-F238E27FC236}">
                <a16:creationId xmlns:a16="http://schemas.microsoft.com/office/drawing/2014/main" id="{0DD70FC4-A345-4CAA-9D99-11187D19EA84}"/>
              </a:ext>
            </a:extLst>
          </p:cNvPr>
          <p:cNvSpPr txBox="1">
            <a:spLocks/>
          </p:cNvSpPr>
          <p:nvPr/>
        </p:nvSpPr>
        <p:spPr>
          <a:xfrm>
            <a:off x="5747414" y="5208934"/>
            <a:ext cx="5606388" cy="12539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 dirty="0"/>
              <a:t>Fixed cost – initial $25 development fee</a:t>
            </a:r>
          </a:p>
          <a:p>
            <a:r>
              <a:rPr lang="en-CA" sz="2000" dirty="0"/>
              <a:t>Variable cost – app maintenance, data collection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7FB2E70E-6954-405E-9D7D-F137F9E1DC19}"/>
              </a:ext>
            </a:extLst>
          </p:cNvPr>
          <p:cNvSpPr txBox="1">
            <a:spLocks/>
          </p:cNvSpPr>
          <p:nvPr/>
        </p:nvSpPr>
        <p:spPr>
          <a:xfrm>
            <a:off x="5747414" y="4688105"/>
            <a:ext cx="4948674" cy="4247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Cost Structure</a:t>
            </a:r>
          </a:p>
        </p:txBody>
      </p:sp>
      <p:sp>
        <p:nvSpPr>
          <p:cNvPr id="47" name="Text Placeholder 7">
            <a:extLst>
              <a:ext uri="{FF2B5EF4-FFF2-40B4-BE49-F238E27FC236}">
                <a16:creationId xmlns:a16="http://schemas.microsoft.com/office/drawing/2014/main" id="{16A53ECE-1CD4-45CC-BD49-227B5602346E}"/>
              </a:ext>
            </a:extLst>
          </p:cNvPr>
          <p:cNvSpPr txBox="1">
            <a:spLocks/>
          </p:cNvSpPr>
          <p:nvPr/>
        </p:nvSpPr>
        <p:spPr>
          <a:xfrm>
            <a:off x="1755263" y="4708997"/>
            <a:ext cx="4948674" cy="4247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Revenue Streams</a:t>
            </a:r>
          </a:p>
        </p:txBody>
      </p:sp>
      <p:sp>
        <p:nvSpPr>
          <p:cNvPr id="48" name="Content Placeholder 4">
            <a:extLst>
              <a:ext uri="{FF2B5EF4-FFF2-40B4-BE49-F238E27FC236}">
                <a16:creationId xmlns:a16="http://schemas.microsoft.com/office/drawing/2014/main" id="{D6921215-D0C1-4BAD-B225-5CAA5D43DCB8}"/>
              </a:ext>
            </a:extLst>
          </p:cNvPr>
          <p:cNvSpPr txBox="1">
            <a:spLocks/>
          </p:cNvSpPr>
          <p:nvPr/>
        </p:nvSpPr>
        <p:spPr>
          <a:xfrm>
            <a:off x="1755263" y="5232169"/>
            <a:ext cx="4814322" cy="1769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 dirty="0"/>
              <a:t>In-app advertisements</a:t>
            </a:r>
          </a:p>
          <a:p>
            <a:r>
              <a:rPr lang="en-CA" sz="2000" dirty="0"/>
              <a:t>Sponsorships</a:t>
            </a:r>
          </a:p>
          <a:p>
            <a:r>
              <a:rPr lang="en-CA" sz="2000" dirty="0"/>
              <a:t>Activity data for City of Hamilton</a:t>
            </a:r>
          </a:p>
        </p:txBody>
      </p:sp>
      <p:pic>
        <p:nvPicPr>
          <p:cNvPr id="49" name="Picture 48" descr="A close up of a logo&#10;&#10;Description automatically generated">
            <a:extLst>
              <a:ext uri="{FF2B5EF4-FFF2-40B4-BE49-F238E27FC236}">
                <a16:creationId xmlns:a16="http://schemas.microsoft.com/office/drawing/2014/main" id="{24E658F9-0A95-4B92-AB65-BA061B33F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321" y="5871689"/>
            <a:ext cx="1098055" cy="109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421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306CA-BE70-4221-A7A1-8F4B812BE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pc="300" dirty="0"/>
              <a:t>Demo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7BB1BB-8DC1-49E6-B66B-2F446CF5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B047D-A6CD-43AB-96F0-683C726B586B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D010D131-CCEB-49EE-8C90-D3817634E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321" y="5882575"/>
            <a:ext cx="1098055" cy="1098055"/>
          </a:xfrm>
          <a:prstGeom prst="rect">
            <a:avLst/>
          </a:prstGeom>
        </p:spPr>
      </p:pic>
      <p:pic>
        <p:nvPicPr>
          <p:cNvPr id="4" name="video-1580056737">
            <a:hlinkClick r:id="" action="ppaction://media"/>
            <a:extLst>
              <a:ext uri="{FF2B5EF4-FFF2-40B4-BE49-F238E27FC236}">
                <a16:creationId xmlns:a16="http://schemas.microsoft.com/office/drawing/2014/main" id="{15F331C7-324F-4201-A12F-3888A2DAC4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0251" y="1690099"/>
            <a:ext cx="2256733" cy="4864813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458F4D6-093E-44E8-883A-47B4553C85E4}"/>
              </a:ext>
            </a:extLst>
          </p:cNvPr>
          <p:cNvSpPr txBox="1">
            <a:spLocks/>
          </p:cNvSpPr>
          <p:nvPr/>
        </p:nvSpPr>
        <p:spPr>
          <a:xfrm>
            <a:off x="750611" y="1952123"/>
            <a:ext cx="5167304" cy="426374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Takes in an address</a:t>
            </a:r>
          </a:p>
          <a:p>
            <a:r>
              <a:rPr lang="en-US" sz="2400" dirty="0"/>
              <a:t>Provides activity options based on the weather and the location inputted by the user</a:t>
            </a:r>
          </a:p>
          <a:p>
            <a:r>
              <a:rPr lang="en-US" sz="2400" dirty="0"/>
              <a:t>Links the users to maps, where they navigate to the location</a:t>
            </a:r>
          </a:p>
          <a:p>
            <a:r>
              <a:rPr lang="en-US" sz="2400" dirty="0"/>
              <a:t>Includes information on</a:t>
            </a:r>
          </a:p>
          <a:p>
            <a:pPr lvl="1"/>
            <a:r>
              <a:rPr lang="en-US" sz="2200" dirty="0"/>
              <a:t>Arenas, Beaches, Campgrounds, City Waterfalls, , Live Music Venues, Museums, Galleries, Community </a:t>
            </a:r>
            <a:r>
              <a:rPr lang="en-US" sz="2200" dirty="0" err="1"/>
              <a:t>Centres</a:t>
            </a:r>
            <a:r>
              <a:rPr lang="en-US" sz="2200" dirty="0"/>
              <a:t>, Spray Pads and more!</a:t>
            </a:r>
          </a:p>
        </p:txBody>
      </p:sp>
    </p:spTree>
    <p:extLst>
      <p:ext uri="{BB962C8B-B14F-4D97-AF65-F5344CB8AC3E}">
        <p14:creationId xmlns:p14="http://schemas.microsoft.com/office/powerpoint/2010/main" val="281830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030A0"/>
      </a:accent1>
      <a:accent2>
        <a:srgbClr val="404040"/>
      </a:accent2>
      <a:accent3>
        <a:srgbClr val="7F7F7F"/>
      </a:accent3>
      <a:accent4>
        <a:srgbClr val="C7A2E3"/>
      </a:accent4>
      <a:accent5>
        <a:srgbClr val="48A1FA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3468121_Coastal presentation_RVA_v5" id="{5B652A6C-03CB-4457-ADFC-1C5BB6605FEF}" vid="{F00112C4-F9F0-4BD0-BC95-5242C8B0F7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0CE401-796E-4493-905E-4DDA5AF62AB4}">
  <ds:schemaRefs>
    <ds:schemaRef ds:uri="http://www.w3.org/XML/1998/namespace"/>
    <ds:schemaRef ds:uri="http://purl.org/dc/terms/"/>
    <ds:schemaRef ds:uri="http://schemas.microsoft.com/office/2006/documentManagement/types"/>
    <ds:schemaRef ds:uri="16c05727-aa75-4e4a-9b5f-8a80a1165891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F2949B46-24C4-420B-AB49-DDC88FEB99B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D46D58D-B27D-4B23-AEA1-AE974AB6221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447</Words>
  <Application>Microsoft Office PowerPoint</Application>
  <PresentationFormat>Widescreen</PresentationFormat>
  <Paragraphs>101</Paragraphs>
  <Slides>12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Corbel</vt:lpstr>
      <vt:lpstr>Wingdings</vt:lpstr>
      <vt:lpstr>Office Theme</vt:lpstr>
      <vt:lpstr>PARCC</vt:lpstr>
      <vt:lpstr>PowerPoint Presentation</vt:lpstr>
      <vt:lpstr>Problem definition</vt:lpstr>
      <vt:lpstr>Significance</vt:lpstr>
      <vt:lpstr>Other Solution </vt:lpstr>
      <vt:lpstr>Market</vt:lpstr>
      <vt:lpstr>Solution</vt:lpstr>
      <vt:lpstr>Business model</vt:lpstr>
      <vt:lpstr>Demo</vt:lpstr>
      <vt:lpstr>S t a c k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2020-01-26T17:23:49Z</dcterms:created>
  <dcterms:modified xsi:type="dcterms:W3CDTF">2020-01-26T22:12:24Z</dcterms:modified>
</cp:coreProperties>
</file>